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1" r:id="rId4"/>
    <p:sldId id="292" r:id="rId5"/>
    <p:sldId id="286" r:id="rId6"/>
    <p:sldId id="287" r:id="rId7"/>
    <p:sldId id="288" r:id="rId8"/>
    <p:sldId id="289" r:id="rId9"/>
    <p:sldId id="294" r:id="rId10"/>
    <p:sldId id="296" r:id="rId11"/>
    <p:sldId id="298" r:id="rId12"/>
    <p:sldId id="300" r:id="rId13"/>
    <p:sldId id="302" r:id="rId14"/>
  </p:sldIdLst>
  <p:sldSz cx="12192000" cy="6858000"/>
  <p:notesSz cx="6735763" cy="98663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9E00"/>
    <a:srgbClr val="008000"/>
    <a:srgbClr val="FFCCFF"/>
    <a:srgbClr val="CC3300"/>
    <a:srgbClr val="FF33CC"/>
    <a:srgbClr val="00A2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40211876909606"/>
          <c:y val="0.26837202745974414"/>
          <c:w val="0.76338149769573638"/>
          <c:h val="0.6118461667530166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LE SCELTE</c:v>
                </c:pt>
              </c:strCache>
            </c:strRef>
          </c:tx>
          <c:explosion val="25"/>
          <c:dPt>
            <c:idx val="0"/>
            <c:bubble3D val="0"/>
            <c:explosion val="6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B10-4DAB-9628-B32F52F4D485}"/>
              </c:ext>
            </c:extLst>
          </c:dPt>
          <c:dPt>
            <c:idx val="1"/>
            <c:bubble3D val="0"/>
            <c:explosion val="9"/>
            <c:spPr>
              <a:solidFill>
                <a:srgbClr val="009E00"/>
              </a:solidFill>
            </c:spPr>
            <c:extLst>
              <c:ext xmlns:c16="http://schemas.microsoft.com/office/drawing/2014/chart" uri="{C3380CC4-5D6E-409C-BE32-E72D297353CC}">
                <c16:uniqueId val="{00000005-AB10-4DAB-9628-B32F52F4D485}"/>
              </c:ext>
            </c:extLst>
          </c:dPt>
          <c:dPt>
            <c:idx val="2"/>
            <c:bubble3D val="0"/>
            <c:explosion val="5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04-AB10-4DAB-9628-B32F52F4D485}"/>
              </c:ext>
            </c:extLst>
          </c:dPt>
          <c:dLbls>
            <c:dLbl>
              <c:idx val="0"/>
              <c:layout>
                <c:manualLayout>
                  <c:x val="-5.0908687781944045E-2"/>
                  <c:y val="0.2527622028273878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10-4DAB-9628-B32F52F4D485}"/>
                </c:ext>
              </c:extLst>
            </c:dLbl>
            <c:dLbl>
              <c:idx val="1"/>
              <c:layout>
                <c:manualLayout>
                  <c:x val="4.3971653442789818E-2"/>
                  <c:y val="9.591774420580571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B10-4DAB-9628-B32F52F4D485}"/>
                </c:ext>
              </c:extLst>
            </c:dLbl>
            <c:dLbl>
              <c:idx val="2"/>
              <c:layout>
                <c:manualLayout>
                  <c:x val="-4.3796293133904839E-2"/>
                  <c:y val="-3.580113225155294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10-4DAB-9628-B32F52F4D4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LICEI</c:v>
                </c:pt>
                <c:pt idx="1">
                  <c:v>ISTITUTI TECNICI</c:v>
                </c:pt>
                <c:pt idx="2">
                  <c:v>ISTITUTI PROFESSIONALI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59</c:v>
                </c:pt>
                <c:pt idx="1">
                  <c:v>16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10-4DAB-9628-B32F52F4D48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"/>
          <c:y val="0.10220627311463153"/>
          <c:w val="0.96826280754542038"/>
          <c:h val="6.968286638136835E-2"/>
        </c:manualLayout>
      </c:layout>
      <c:overlay val="0"/>
      <c:txPr>
        <a:bodyPr/>
        <a:lstStyle/>
        <a:p>
          <a:pPr>
            <a:defRPr sz="1800" b="1" spc="200" baseline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 dirty="0" smtClean="0"/>
              <a:t>LE</a:t>
            </a:r>
            <a:r>
              <a:rPr lang="it-IT" baseline="0" dirty="0" smtClean="0"/>
              <a:t> SCUOLE NEL DETTAGLIO</a:t>
            </a:r>
            <a:endParaRPr lang="it-IT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6BEB-4608-B1D0-CCB44FA4320F}"/>
              </c:ext>
            </c:extLst>
          </c:dPt>
          <c:dPt>
            <c:idx val="2"/>
            <c:invertIfNegative val="0"/>
            <c:bubble3D val="0"/>
            <c:spPr>
              <a:solidFill>
                <a:srgbClr val="008000"/>
              </a:solidFill>
            </c:spPr>
            <c:extLst>
              <c:ext xmlns:c16="http://schemas.microsoft.com/office/drawing/2014/chart" uri="{C3380CC4-5D6E-409C-BE32-E72D297353CC}">
                <c16:uniqueId val="{00000003-6BEB-4608-B1D0-CCB44FA4320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6BEB-4608-B1D0-CCB44FA4320F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6BEB-4608-B1D0-CCB44FA4320F}"/>
              </c:ext>
            </c:extLst>
          </c:dPt>
          <c:dPt>
            <c:idx val="5"/>
            <c:invertIfNegative val="0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09-6BEB-4608-B1D0-CCB44FA4320F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B-6BEB-4608-B1D0-CCB44FA4320F}"/>
              </c:ext>
            </c:extLst>
          </c:dPt>
          <c:dPt>
            <c:idx val="7"/>
            <c:invertIfNegative val="0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6BEB-4608-B1D0-CCB44FA4320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6BEB-4608-B1D0-CCB44FA4320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1-6BEB-4608-B1D0-CCB44FA4320F}"/>
              </c:ext>
            </c:extLst>
          </c:dPt>
          <c:dPt>
            <c:idx val="10"/>
            <c:invertIfNegative val="0"/>
            <c:bubble3D val="0"/>
            <c:spPr>
              <a:solidFill>
                <a:srgbClr val="CC3300"/>
              </a:solidFill>
            </c:spPr>
            <c:extLst>
              <c:ext xmlns:c16="http://schemas.microsoft.com/office/drawing/2014/chart" uri="{C3380CC4-5D6E-409C-BE32-E72D297353CC}">
                <c16:uniqueId val="{00000013-6BEB-4608-B1D0-CCB44FA4320F}"/>
              </c:ext>
            </c:extLst>
          </c:dPt>
          <c:cat>
            <c:strRef>
              <c:f>Foglio1!$A$2:$A$14</c:f>
              <c:strCache>
                <c:ptCount val="13"/>
                <c:pt idx="0">
                  <c:v>A.MORO</c:v>
                </c:pt>
                <c:pt idx="1">
                  <c:v>E. FERMI</c:v>
                </c:pt>
                <c:pt idx="2">
                  <c:v>GUACCI </c:v>
                </c:pt>
                <c:pt idx="3">
                  <c:v>I.S. LOMBARDI</c:v>
                </c:pt>
                <c:pt idx="4">
                  <c:v>PALMIERI-RAMPONE</c:v>
                </c:pt>
                <c:pt idx="5">
                  <c:v>I..T.I LUCARELLI</c:v>
                </c:pt>
                <c:pt idx="6">
                  <c:v>LE STREGHE BN</c:v>
                </c:pt>
                <c:pt idx="7">
                  <c:v>L.ARTISTICO</c:v>
                </c:pt>
                <c:pt idx="8">
                  <c:v>CLASSICO GIANNONE</c:v>
                </c:pt>
                <c:pt idx="9">
                  <c:v>AGRARIO AV</c:v>
                </c:pt>
                <c:pt idx="10">
                  <c:v>ALBERTI</c:v>
                </c:pt>
                <c:pt idx="11">
                  <c:v>GALILEI</c:v>
                </c:pt>
                <c:pt idx="12">
                  <c:v>RUMMO</c:v>
                </c:pt>
              </c:strCache>
            </c:strRef>
          </c:cat>
          <c:val>
            <c:numRef>
              <c:f>Foglio1!$B$2:$B$14</c:f>
              <c:numCache>
                <c:formatCode>General</c:formatCode>
                <c:ptCount val="13"/>
                <c:pt idx="0">
                  <c:v>12</c:v>
                </c:pt>
                <c:pt idx="1">
                  <c:v>43</c:v>
                </c:pt>
                <c:pt idx="2">
                  <c:v>1</c:v>
                </c:pt>
                <c:pt idx="3">
                  <c:v>7</c:v>
                </c:pt>
                <c:pt idx="4">
                  <c:v>1</c:v>
                </c:pt>
                <c:pt idx="5">
                  <c:v>10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1</c:v>
                </c:pt>
                <c:pt idx="10">
                  <c:v>3</c:v>
                </c:pt>
                <c:pt idx="11">
                  <c:v>1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BEB-4608-B1D0-CCB44FA4320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invertIfNegative val="0"/>
          <c:cat>
            <c:strRef>
              <c:f>Foglio1!$A$2:$A$14</c:f>
              <c:strCache>
                <c:ptCount val="13"/>
                <c:pt idx="0">
                  <c:v>A.MORO</c:v>
                </c:pt>
                <c:pt idx="1">
                  <c:v>E. FERMI</c:v>
                </c:pt>
                <c:pt idx="2">
                  <c:v>GUACCI </c:v>
                </c:pt>
                <c:pt idx="3">
                  <c:v>I.S. LOMBARDI</c:v>
                </c:pt>
                <c:pt idx="4">
                  <c:v>PALMIERI-RAMPONE</c:v>
                </c:pt>
                <c:pt idx="5">
                  <c:v>I..T.I LUCARELLI</c:v>
                </c:pt>
                <c:pt idx="6">
                  <c:v>LE STREGHE BN</c:v>
                </c:pt>
                <c:pt idx="7">
                  <c:v>L.ARTISTICO</c:v>
                </c:pt>
                <c:pt idx="8">
                  <c:v>CLASSICO GIANNONE</c:v>
                </c:pt>
                <c:pt idx="9">
                  <c:v>AGRARIO AV</c:v>
                </c:pt>
                <c:pt idx="10">
                  <c:v>ALBERTI</c:v>
                </c:pt>
                <c:pt idx="11">
                  <c:v>GALILEI</c:v>
                </c:pt>
                <c:pt idx="12">
                  <c:v>RUMMO</c:v>
                </c:pt>
              </c:strCache>
            </c:strRef>
          </c:cat>
          <c:val>
            <c:numRef>
              <c:f>Foglio1!$C$2:$C$14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15-6BEB-4608-B1D0-CCB44FA4320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Colonna2</c:v>
                </c:pt>
              </c:strCache>
            </c:strRef>
          </c:tx>
          <c:invertIfNegative val="0"/>
          <c:cat>
            <c:strRef>
              <c:f>Foglio1!$A$2:$A$14</c:f>
              <c:strCache>
                <c:ptCount val="13"/>
                <c:pt idx="0">
                  <c:v>A.MORO</c:v>
                </c:pt>
                <c:pt idx="1">
                  <c:v>E. FERMI</c:v>
                </c:pt>
                <c:pt idx="2">
                  <c:v>GUACCI </c:v>
                </c:pt>
                <c:pt idx="3">
                  <c:v>I.S. LOMBARDI</c:v>
                </c:pt>
                <c:pt idx="4">
                  <c:v>PALMIERI-RAMPONE</c:v>
                </c:pt>
                <c:pt idx="5">
                  <c:v>I..T.I LUCARELLI</c:v>
                </c:pt>
                <c:pt idx="6">
                  <c:v>LE STREGHE BN</c:v>
                </c:pt>
                <c:pt idx="7">
                  <c:v>L.ARTISTICO</c:v>
                </c:pt>
                <c:pt idx="8">
                  <c:v>CLASSICO GIANNONE</c:v>
                </c:pt>
                <c:pt idx="9">
                  <c:v>AGRARIO AV</c:v>
                </c:pt>
                <c:pt idx="10">
                  <c:v>ALBERTI</c:v>
                </c:pt>
                <c:pt idx="11">
                  <c:v>GALILEI</c:v>
                </c:pt>
                <c:pt idx="12">
                  <c:v>RUMMO</c:v>
                </c:pt>
              </c:strCache>
            </c:strRef>
          </c:cat>
          <c:val>
            <c:numRef>
              <c:f>Foglio1!$D$2:$D$14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16-6BEB-4608-B1D0-CCB44FA43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73920"/>
        <c:axId val="30275456"/>
      </c:barChart>
      <c:catAx>
        <c:axId val="30273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0275456"/>
        <c:crosses val="autoZero"/>
        <c:auto val="1"/>
        <c:lblAlgn val="ctr"/>
        <c:lblOffset val="100"/>
        <c:noMultiLvlLbl val="0"/>
      </c:catAx>
      <c:valAx>
        <c:axId val="302754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0273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explosion val="11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1-E747-4180-BC59-59C255C5ECF9}"/>
              </c:ext>
            </c:extLst>
          </c:dPt>
          <c:dPt>
            <c:idx val="1"/>
            <c:bubble3D val="0"/>
            <c:explosion val="11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E747-4180-BC59-59C255C5ECF9}"/>
              </c:ext>
            </c:extLst>
          </c:dPt>
          <c:dPt>
            <c:idx val="2"/>
            <c:bubble3D val="0"/>
            <c:explosion val="12"/>
            <c:spPr>
              <a:solidFill>
                <a:srgbClr val="00A200"/>
              </a:solidFill>
            </c:spPr>
            <c:extLst>
              <c:ext xmlns:c16="http://schemas.microsoft.com/office/drawing/2014/chart" uri="{C3380CC4-5D6E-409C-BE32-E72D297353CC}">
                <c16:uniqueId val="{00000001-5495-4750-A9B4-C2E5036B8356}"/>
              </c:ext>
            </c:extLst>
          </c:dPt>
          <c:dPt>
            <c:idx val="3"/>
            <c:bubble3D val="0"/>
            <c:explosion val="11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E747-4180-BC59-59C255C5ECF9}"/>
              </c:ext>
            </c:extLst>
          </c:dPt>
          <c:dLbls>
            <c:dLbl>
              <c:idx val="0"/>
              <c:layout>
                <c:manualLayout>
                  <c:x val="0.10125594982420201"/>
                  <c:y val="7.42658665892618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47-4180-BC59-59C255C5ECF9}"/>
                </c:ext>
              </c:extLst>
            </c:dLbl>
            <c:dLbl>
              <c:idx val="1"/>
              <c:layout>
                <c:manualLayout>
                  <c:x val="-4.6950696875285462E-2"/>
                  <c:y val="-6.7997318127280737E-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747-4180-BC59-59C255C5ECF9}"/>
                </c:ext>
              </c:extLst>
            </c:dLbl>
            <c:dLbl>
              <c:idx val="2"/>
              <c:layout>
                <c:manualLayout>
                  <c:x val="-3.05998316848425E-2"/>
                  <c:y val="1.17023018920070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95-4750-A9B4-C2E5036B8356}"/>
                </c:ext>
              </c:extLst>
            </c:dLbl>
            <c:dLbl>
              <c:idx val="3"/>
              <c:layout>
                <c:manualLayout>
                  <c:x val="9.7790329069738058E-2"/>
                  <c:y val="-3.26599161658871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747-4180-BC59-59C255C5ECF9}"/>
                </c:ext>
              </c:extLst>
            </c:dLbl>
            <c:dLbl>
              <c:idx val="4"/>
              <c:layout>
                <c:manualLayout>
                  <c:x val="3.3356818415932799E-2"/>
                  <c:y val="8.6093378596637719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747-4180-BC59-59C255C5EC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AMMESSI SENZA DEBITO</c:v>
                </c:pt>
                <c:pt idx="1">
                  <c:v>AMMESSI CON DEBITO</c:v>
                </c:pt>
                <c:pt idx="2">
                  <c:v>NON AMMESSI</c:v>
                </c:pt>
                <c:pt idx="3">
                  <c:v>TRASFERITI</c:v>
                </c:pt>
                <c:pt idx="4">
                  <c:v>NON FREQUENTANTI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50</c:v>
                </c:pt>
                <c:pt idx="1">
                  <c:v>25</c:v>
                </c:pt>
                <c:pt idx="2">
                  <c:v>3</c:v>
                </c:pt>
                <c:pt idx="3">
                  <c:v>12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95-4750-A9B4-C2E5036B83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2.9357778550895899E-2"/>
          <c:y val="1.3928482906717185E-2"/>
          <c:w val="0.92030335600210689"/>
          <c:h val="0.25999926153450204"/>
        </c:manualLayout>
      </c:layout>
      <c:overlay val="0"/>
      <c:txPr>
        <a:bodyPr/>
        <a:lstStyle/>
        <a:p>
          <a:pPr>
            <a:defRPr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441C-45B0-9BA5-FB37B05FB580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441C-45B0-9BA5-FB37B05FB580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441C-45B0-9BA5-FB37B05FB580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441C-45B0-9BA5-FB37B05FB580}"/>
              </c:ext>
            </c:extLst>
          </c:dPt>
          <c:dPt>
            <c:idx val="4"/>
            <c:invertIfNegative val="0"/>
            <c:bubble3D val="0"/>
            <c:spPr>
              <a:solidFill>
                <a:srgbClr val="00A200"/>
              </a:solidFill>
            </c:spPr>
            <c:extLst>
              <c:ext xmlns:c16="http://schemas.microsoft.com/office/drawing/2014/chart" uri="{C3380CC4-5D6E-409C-BE32-E72D297353CC}">
                <c16:uniqueId val="{00000009-441C-45B0-9BA5-FB37B05FB580}"/>
              </c:ext>
            </c:extLst>
          </c:dPt>
          <c:dPt>
            <c:idx val="5"/>
            <c:invertIfNegative val="0"/>
            <c:bubble3D val="0"/>
            <c:spPr>
              <a:solidFill>
                <a:srgbClr val="CC3300"/>
              </a:solidFill>
            </c:spPr>
            <c:extLst>
              <c:ext xmlns:c16="http://schemas.microsoft.com/office/drawing/2014/chart" uri="{C3380CC4-5D6E-409C-BE32-E72D297353CC}">
                <c16:uniqueId val="{0000000B-441C-45B0-9BA5-FB37B05FB580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441C-45B0-9BA5-FB37B05FB580}"/>
              </c:ext>
            </c:extLst>
          </c:dPt>
          <c:cat>
            <c:strRef>
              <c:f>Foglio1!$A$2:$A$8</c:f>
              <c:strCache>
                <c:ptCount val="7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LATINO</c:v>
                </c:pt>
                <c:pt idx="5">
                  <c:v>M.SCIENT</c:v>
                </c:pt>
                <c:pt idx="6">
                  <c:v>ALTRO 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1</c:v>
                </c:pt>
                <c:pt idx="1">
                  <c:v>9</c:v>
                </c:pt>
                <c:pt idx="2">
                  <c:v>4</c:v>
                </c:pt>
                <c:pt idx="3">
                  <c:v>3</c:v>
                </c:pt>
                <c:pt idx="4">
                  <c:v>5</c:v>
                </c:pt>
                <c:pt idx="5">
                  <c:v>5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41C-45B0-9BA5-FB37B05FB58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Colonna2</c:v>
                </c:pt>
              </c:strCache>
            </c:strRef>
          </c:tx>
          <c:invertIfNegative val="0"/>
          <c:cat>
            <c:strRef>
              <c:f>Foglio1!$A$2:$A$8</c:f>
              <c:strCache>
                <c:ptCount val="7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LATINO</c:v>
                </c:pt>
                <c:pt idx="5">
                  <c:v>M.SCIENT</c:v>
                </c:pt>
                <c:pt idx="6">
                  <c:v>ALTRO </c:v>
                </c:pt>
              </c:strCache>
            </c:strRef>
          </c:cat>
          <c:val>
            <c:numRef>
              <c:f>Foglio1!$C$2:$C$9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F-441C-45B0-9BA5-FB37B05FB58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Colonna3</c:v>
                </c:pt>
              </c:strCache>
            </c:strRef>
          </c:tx>
          <c:invertIfNegative val="0"/>
          <c:cat>
            <c:strRef>
              <c:f>Foglio1!$A$2:$A$8</c:f>
              <c:strCache>
                <c:ptCount val="7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LATINO</c:v>
                </c:pt>
                <c:pt idx="5">
                  <c:v>M.SCIENT</c:v>
                </c:pt>
                <c:pt idx="6">
                  <c:v>ALTRO </c:v>
                </c:pt>
              </c:strCache>
            </c:strRef>
          </c:cat>
          <c:val>
            <c:numRef>
              <c:f>Foglio1!$D$2:$D$9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10-441C-45B0-9BA5-FB37B05FB5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10720"/>
        <c:axId val="32512256"/>
      </c:barChart>
      <c:catAx>
        <c:axId val="32510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512256"/>
        <c:crosses val="autoZero"/>
        <c:auto val="1"/>
        <c:lblAlgn val="ctr"/>
        <c:lblOffset val="100"/>
        <c:noMultiLvlLbl val="0"/>
      </c:catAx>
      <c:valAx>
        <c:axId val="32512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510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SOSPENSIONE DEL GIUDIZIO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rgbClr val="CC0000"/>
              </a:solidFill>
            </c:spPr>
            <c:extLst>
              <c:ext xmlns:c16="http://schemas.microsoft.com/office/drawing/2014/chart" uri="{C3380CC4-5D6E-409C-BE32-E72D297353CC}">
                <c16:uniqueId val="{00000001-A026-4D59-862A-8972D47D3EFF}"/>
              </c:ext>
            </c:extLst>
          </c:dPt>
          <c:dPt>
            <c:idx val="2"/>
            <c:bubble3D val="0"/>
            <c:spPr>
              <a:solidFill>
                <a:srgbClr val="FFCCFF"/>
              </a:solidFill>
            </c:spPr>
            <c:extLst>
              <c:ext xmlns:c16="http://schemas.microsoft.com/office/drawing/2014/chart" uri="{C3380CC4-5D6E-409C-BE32-E72D297353CC}">
                <c16:uniqueId val="{00000003-A026-4D59-862A-8972D47D3EF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A026-4D59-862A-8972D47D3EFF}"/>
              </c:ext>
            </c:extLst>
          </c:dPt>
          <c:dPt>
            <c:idx val="4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07-A026-4D59-862A-8972D47D3EFF}"/>
              </c:ext>
            </c:extLst>
          </c:dPt>
          <c:dPt>
            <c:idx val="5"/>
            <c:bubble3D val="0"/>
            <c:spPr>
              <a:solidFill>
                <a:srgbClr val="CC3300"/>
              </a:solidFill>
            </c:spPr>
            <c:extLst>
              <c:ext xmlns:c16="http://schemas.microsoft.com/office/drawing/2014/chart" uri="{C3380CC4-5D6E-409C-BE32-E72D297353CC}">
                <c16:uniqueId val="{00000009-A026-4D59-862A-8972D47D3EFF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B-A026-4D59-862A-8972D47D3EFF}"/>
              </c:ext>
            </c:extLst>
          </c:dPt>
          <c:dPt>
            <c:idx val="7"/>
            <c:bubble3D val="0"/>
            <c:spPr>
              <a:solidFill>
                <a:srgbClr val="00A200"/>
              </a:solidFill>
            </c:spPr>
            <c:extLst>
              <c:ext xmlns:c16="http://schemas.microsoft.com/office/drawing/2014/chart" uri="{C3380CC4-5D6E-409C-BE32-E72D297353CC}">
                <c16:uniqueId val="{0000000D-A026-4D59-862A-8972D47D3EFF}"/>
              </c:ext>
            </c:extLst>
          </c:dPt>
          <c:dLbls>
            <c:dLbl>
              <c:idx val="0"/>
              <c:layout>
                <c:manualLayout>
                  <c:x val="-7.8326771653543306E-3"/>
                  <c:y val="-0.1089236522561729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026-4D59-862A-8972D47D3EFF}"/>
                </c:ext>
              </c:extLst>
            </c:dLbl>
            <c:dLbl>
              <c:idx val="1"/>
              <c:layout>
                <c:manualLayout>
                  <c:x val="-2.6320497047244096E-2"/>
                  <c:y val="0.199120189522626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026-4D59-862A-8972D47D3EFF}"/>
                </c:ext>
              </c:extLst>
            </c:dLbl>
            <c:dLbl>
              <c:idx val="2"/>
              <c:layout>
                <c:manualLayout>
                  <c:x val="-3.1828863188976375E-2"/>
                  <c:y val="4.1776879811953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026-4D59-862A-8972D47D3EFF}"/>
                </c:ext>
              </c:extLst>
            </c:dLbl>
            <c:dLbl>
              <c:idx val="3"/>
              <c:layout>
                <c:manualLayout>
                  <c:x val="4.9381643700787403E-2"/>
                  <c:y val="9.05375805525602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026-4D59-862A-8972D47D3EFF}"/>
                </c:ext>
              </c:extLst>
            </c:dLbl>
            <c:dLbl>
              <c:idx val="4"/>
              <c:layout>
                <c:manualLayout>
                  <c:x val="7.06865157480315E-3"/>
                  <c:y val="0.112222987683133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026-4D59-862A-8972D47D3EFF}"/>
                </c:ext>
              </c:extLst>
            </c:dLbl>
            <c:dLbl>
              <c:idx val="5"/>
              <c:layout>
                <c:manualLayout>
                  <c:x val="-5.6675688976377953E-3"/>
                  <c:y val="9.160481719950681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026-4D59-862A-8972D47D3EFF}"/>
                </c:ext>
              </c:extLst>
            </c:dLbl>
            <c:dLbl>
              <c:idx val="7"/>
              <c:layout>
                <c:manualLayout>
                  <c:x val="6.7869586614173222E-2"/>
                  <c:y val="-9.88501415569548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026-4D59-862A-8972D47D3E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Foglio1!$A$2:$A$9</c:f>
              <c:strCache>
                <c:ptCount val="8"/>
                <c:pt idx="0">
                  <c:v>ITALIANO</c:v>
                </c:pt>
                <c:pt idx="1">
                  <c:v>MATEMATICA</c:v>
                </c:pt>
                <c:pt idx="2">
                  <c:v>SCIENZE</c:v>
                </c:pt>
                <c:pt idx="3">
                  <c:v>INGLESE</c:v>
                </c:pt>
                <c:pt idx="4">
                  <c:v>GEOSTORIA</c:v>
                </c:pt>
                <c:pt idx="5">
                  <c:v>LATINO</c:v>
                </c:pt>
                <c:pt idx="6">
                  <c:v>STORIA DELL'ARTE</c:v>
                </c:pt>
                <c:pt idx="7">
                  <c:v>ALTRO</c:v>
                </c:pt>
              </c:strCache>
            </c:strRef>
          </c:cat>
          <c:val>
            <c:numRef>
              <c:f>Foglio1!$B$2:$B$9</c:f>
              <c:numCache>
                <c:formatCode>General</c:formatCode>
                <c:ptCount val="8"/>
                <c:pt idx="0">
                  <c:v>6</c:v>
                </c:pt>
                <c:pt idx="1">
                  <c:v>8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026-4D59-862A-8972D47D3EF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explosion val="11"/>
            <c:spPr>
              <a:solidFill>
                <a:srgbClr val="FFCCFF"/>
              </a:solidFill>
            </c:spPr>
            <c:extLst>
              <c:ext xmlns:c16="http://schemas.microsoft.com/office/drawing/2014/chart" uri="{C3380CC4-5D6E-409C-BE32-E72D297353CC}">
                <c16:uniqueId val="{00000001-3608-4D1D-8EDF-D3189F70BF0F}"/>
              </c:ext>
            </c:extLst>
          </c:dPt>
          <c:dPt>
            <c:idx val="1"/>
            <c:bubble3D val="0"/>
            <c:explosion val="11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3608-4D1D-8EDF-D3189F70BF0F}"/>
              </c:ext>
            </c:extLst>
          </c:dPt>
          <c:dPt>
            <c:idx val="2"/>
            <c:bubble3D val="0"/>
            <c:explosion val="12"/>
            <c:spPr>
              <a:solidFill>
                <a:srgbClr val="00A200"/>
              </a:solidFill>
            </c:spPr>
            <c:extLst>
              <c:ext xmlns:c16="http://schemas.microsoft.com/office/drawing/2014/chart" uri="{C3380CC4-5D6E-409C-BE32-E72D297353CC}">
                <c16:uniqueId val="{00000001-5495-4750-A9B4-C2E5036B8356}"/>
              </c:ext>
            </c:extLst>
          </c:dPt>
          <c:dPt>
            <c:idx val="3"/>
            <c:bubble3D val="0"/>
            <c:explosion val="11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3608-4D1D-8EDF-D3189F70BF0F}"/>
              </c:ext>
            </c:extLst>
          </c:dPt>
          <c:dLbls>
            <c:dLbl>
              <c:idx val="0"/>
              <c:layout>
                <c:manualLayout>
                  <c:x val="0.10125594982420201"/>
                  <c:y val="7.42658665892618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08-4D1D-8EDF-D3189F70BF0F}"/>
                </c:ext>
              </c:extLst>
            </c:dLbl>
            <c:dLbl>
              <c:idx val="1"/>
              <c:layout>
                <c:manualLayout>
                  <c:x val="-4.6950696875285462E-2"/>
                  <c:y val="-6.7997318127280737E-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08-4D1D-8EDF-D3189F70BF0F}"/>
                </c:ext>
              </c:extLst>
            </c:dLbl>
            <c:dLbl>
              <c:idx val="2"/>
              <c:layout>
                <c:manualLayout>
                  <c:x val="-3.05998316848425E-2"/>
                  <c:y val="1.17023018920070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95-4750-A9B4-C2E5036B8356}"/>
                </c:ext>
              </c:extLst>
            </c:dLbl>
            <c:dLbl>
              <c:idx val="3"/>
              <c:layout>
                <c:manualLayout>
                  <c:x val="9.7790329069738058E-2"/>
                  <c:y val="-3.265991616588713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08-4D1D-8EDF-D3189F70BF0F}"/>
                </c:ext>
              </c:extLst>
            </c:dLbl>
            <c:dLbl>
              <c:idx val="4"/>
              <c:layout>
                <c:manualLayout>
                  <c:x val="3.3356818415932799E-2"/>
                  <c:y val="8.6093378596637719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608-4D1D-8EDF-D3189F70BF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Foglio1!$A$2:$A$6</c:f>
              <c:strCache>
                <c:ptCount val="5"/>
                <c:pt idx="0">
                  <c:v>AMMESSI SENZA DEBITO</c:v>
                </c:pt>
                <c:pt idx="1">
                  <c:v>AMMESSI CON DEBITO</c:v>
                </c:pt>
                <c:pt idx="2">
                  <c:v>NON AMMESSI</c:v>
                </c:pt>
                <c:pt idx="3">
                  <c:v>TRASFERITI</c:v>
                </c:pt>
                <c:pt idx="4">
                  <c:v>NON FREQUENTANTI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59</c:v>
                </c:pt>
                <c:pt idx="1">
                  <c:v>14</c:v>
                </c:pt>
                <c:pt idx="2">
                  <c:v>9</c:v>
                </c:pt>
                <c:pt idx="3">
                  <c:v>18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95-4750-A9B4-C2E5036B83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2.9357778550895899E-2"/>
          <c:y val="1.3928482906717185E-2"/>
          <c:w val="0.92030335600210689"/>
          <c:h val="0.25999926153450204"/>
        </c:manualLayout>
      </c:layout>
      <c:overlay val="0"/>
      <c:txPr>
        <a:bodyPr/>
        <a:lstStyle/>
        <a:p>
          <a:pPr>
            <a:defRPr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81EE-4221-A0F7-769812841ED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81EE-4221-A0F7-769812841ED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81EE-4221-A0F7-769812841EDA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81EE-4221-A0F7-769812841EDA}"/>
              </c:ext>
            </c:extLst>
          </c:dPt>
          <c:dPt>
            <c:idx val="4"/>
            <c:invertIfNegative val="0"/>
            <c:bubble3D val="0"/>
            <c:spPr>
              <a:solidFill>
                <a:srgbClr val="00A200"/>
              </a:solidFill>
            </c:spPr>
            <c:extLst>
              <c:ext xmlns:c16="http://schemas.microsoft.com/office/drawing/2014/chart" uri="{C3380CC4-5D6E-409C-BE32-E72D297353CC}">
                <c16:uniqueId val="{00000009-81EE-4221-A0F7-769812841EDA}"/>
              </c:ext>
            </c:extLst>
          </c:dPt>
          <c:dPt>
            <c:idx val="5"/>
            <c:invertIfNegative val="0"/>
            <c:bubble3D val="0"/>
            <c:spPr>
              <a:solidFill>
                <a:srgbClr val="CC3300"/>
              </a:solidFill>
            </c:spPr>
            <c:extLst>
              <c:ext xmlns:c16="http://schemas.microsoft.com/office/drawing/2014/chart" uri="{C3380CC4-5D6E-409C-BE32-E72D297353CC}">
                <c16:uniqueId val="{0000000B-81EE-4221-A0F7-769812841EDA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81EE-4221-A0F7-769812841EDA}"/>
              </c:ext>
            </c:extLst>
          </c:dPt>
          <c:cat>
            <c:strRef>
              <c:f>Foglio1!$A$2:$A$9</c:f>
              <c:strCache>
                <c:ptCount val="8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STORIA DELL'ARTE</c:v>
                </c:pt>
                <c:pt idx="5">
                  <c:v>LATINO</c:v>
                </c:pt>
                <c:pt idx="6">
                  <c:v>MAT.SCIENTIFICHE</c:v>
                </c:pt>
                <c:pt idx="7">
                  <c:v>ALTRO </c:v>
                </c:pt>
              </c:strCache>
            </c:strRef>
          </c:cat>
          <c:val>
            <c:numRef>
              <c:f>Foglio1!$B$2:$B$9</c:f>
              <c:numCache>
                <c:formatCode>General</c:formatCode>
                <c:ptCount val="8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0</c:v>
                </c:pt>
                <c:pt idx="5">
                  <c:v>4</c:v>
                </c:pt>
                <c:pt idx="6">
                  <c:v>8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1EE-4221-A0F7-769812841ED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Colonna2</c:v>
                </c:pt>
              </c:strCache>
            </c:strRef>
          </c:tx>
          <c:invertIfNegative val="0"/>
          <c:cat>
            <c:strRef>
              <c:f>Foglio1!$A$2:$A$9</c:f>
              <c:strCache>
                <c:ptCount val="8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STORIA DELL'ARTE</c:v>
                </c:pt>
                <c:pt idx="5">
                  <c:v>LATINO</c:v>
                </c:pt>
                <c:pt idx="6">
                  <c:v>MAT.SCIENTIFICHE</c:v>
                </c:pt>
                <c:pt idx="7">
                  <c:v>ALTRO </c:v>
                </c:pt>
              </c:strCache>
            </c:strRef>
          </c:cat>
          <c:val>
            <c:numRef>
              <c:f>Foglio1!$C$2:$C$9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F-81EE-4221-A0F7-769812841EDA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Colonna3</c:v>
                </c:pt>
              </c:strCache>
            </c:strRef>
          </c:tx>
          <c:invertIfNegative val="0"/>
          <c:cat>
            <c:strRef>
              <c:f>Foglio1!$A$2:$A$9</c:f>
              <c:strCache>
                <c:ptCount val="8"/>
                <c:pt idx="0">
                  <c:v>ITALIANO</c:v>
                </c:pt>
                <c:pt idx="1">
                  <c:v>MATEMATICA</c:v>
                </c:pt>
                <c:pt idx="2">
                  <c:v>INGLESE</c:v>
                </c:pt>
                <c:pt idx="3">
                  <c:v>GEOSTORIA</c:v>
                </c:pt>
                <c:pt idx="4">
                  <c:v>STORIA DELL'ARTE</c:v>
                </c:pt>
                <c:pt idx="5">
                  <c:v>LATINO</c:v>
                </c:pt>
                <c:pt idx="6">
                  <c:v>MAT.SCIENTIFICHE</c:v>
                </c:pt>
                <c:pt idx="7">
                  <c:v>ALTRO </c:v>
                </c:pt>
              </c:strCache>
            </c:strRef>
          </c:cat>
          <c:val>
            <c:numRef>
              <c:f>Foglio1!$D$2:$D$9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10-81EE-4221-A0F7-769812841E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535296"/>
        <c:axId val="34595200"/>
      </c:barChart>
      <c:catAx>
        <c:axId val="3453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595200"/>
        <c:crosses val="autoZero"/>
        <c:auto val="1"/>
        <c:lblAlgn val="ctr"/>
        <c:lblOffset val="100"/>
        <c:noMultiLvlLbl val="0"/>
      </c:catAx>
      <c:valAx>
        <c:axId val="34595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535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SOSPENSIONE DEL GIUDIZIO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rgbClr val="CC0000"/>
              </a:solidFill>
            </c:spPr>
            <c:extLst>
              <c:ext xmlns:c16="http://schemas.microsoft.com/office/drawing/2014/chart" uri="{C3380CC4-5D6E-409C-BE32-E72D297353CC}">
                <c16:uniqueId val="{00000001-95F4-4E0B-8C4F-8797E5AF435F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5F4-4E0B-8C4F-8797E5AF435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95F4-4E0B-8C4F-8797E5AF435F}"/>
              </c:ext>
            </c:extLst>
          </c:dPt>
          <c:dPt>
            <c:idx val="4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07-95F4-4E0B-8C4F-8797E5AF435F}"/>
              </c:ext>
            </c:extLst>
          </c:dPt>
          <c:dPt>
            <c:idx val="5"/>
            <c:bubble3D val="0"/>
            <c:spPr>
              <a:solidFill>
                <a:srgbClr val="CC3300"/>
              </a:solidFill>
            </c:spPr>
            <c:extLst>
              <c:ext xmlns:c16="http://schemas.microsoft.com/office/drawing/2014/chart" uri="{C3380CC4-5D6E-409C-BE32-E72D297353CC}">
                <c16:uniqueId val="{00000009-95F4-4E0B-8C4F-8797E5AF435F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B-95F4-4E0B-8C4F-8797E5AF435F}"/>
              </c:ext>
            </c:extLst>
          </c:dPt>
          <c:dLbls>
            <c:dLbl>
              <c:idx val="0"/>
              <c:layout>
                <c:manualLayout>
                  <c:x val="3.4354699803149605E-2"/>
                  <c:y val="-0.1065799024003504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5F4-4E0B-8C4F-8797E5AF435F}"/>
                </c:ext>
              </c:extLst>
            </c:dLbl>
            <c:dLbl>
              <c:idx val="1"/>
              <c:layout>
                <c:manualLayout>
                  <c:x val="5.0242002952755903E-2"/>
                  <c:y val="-0.114942291157585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F4-4E0B-8C4F-8797E5AF435F}"/>
                </c:ext>
              </c:extLst>
            </c:dLbl>
            <c:dLbl>
              <c:idx val="2"/>
              <c:layout>
                <c:manualLayout>
                  <c:x val="-2.2453863188976377E-2"/>
                  <c:y val="0.1917768705845921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F4-4E0B-8C4F-8797E5AF435F}"/>
                </c:ext>
              </c:extLst>
            </c:dLbl>
            <c:dLbl>
              <c:idx val="3"/>
              <c:layout>
                <c:manualLayout>
                  <c:x val="4.9381643700787403E-2"/>
                  <c:y val="9.05375805525602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F4-4E0B-8C4F-8797E5AF435F}"/>
                </c:ext>
              </c:extLst>
            </c:dLbl>
            <c:dLbl>
              <c:idx val="4"/>
              <c:layout>
                <c:manualLayout>
                  <c:x val="7.06865157480315E-3"/>
                  <c:y val="0.112222987683133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5F4-4E0B-8C4F-8797E5AF435F}"/>
                </c:ext>
              </c:extLst>
            </c:dLbl>
            <c:dLbl>
              <c:idx val="5"/>
              <c:layout>
                <c:manualLayout>
                  <c:x val="0"/>
                  <c:y val="0.1267610650368438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5F4-4E0B-8C4F-8797E5AF435F}"/>
                </c:ext>
              </c:extLst>
            </c:dLbl>
            <c:dLbl>
              <c:idx val="6"/>
              <c:layout>
                <c:manualLayout>
                  <c:x val="-2.6026082677165353E-3"/>
                  <c:y val="-8.16117690937642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5F4-4E0B-8C4F-8797E5AF435F}"/>
                </c:ext>
              </c:extLst>
            </c:dLbl>
            <c:dLbl>
              <c:idx val="7"/>
              <c:layout>
                <c:manualLayout>
                  <c:x val="8.4945866141732281E-3"/>
                  <c:y val="-9.650639170113239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5F4-4E0B-8C4F-8797E5AF4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Foglio1!$A$2:$A$8</c:f>
              <c:strCache>
                <c:ptCount val="7"/>
                <c:pt idx="0">
                  <c:v>ITALIANO</c:v>
                </c:pt>
                <c:pt idx="1">
                  <c:v>MATEMATICA</c:v>
                </c:pt>
                <c:pt idx="2">
                  <c:v>MATERIE SCIENTIFICHE</c:v>
                </c:pt>
                <c:pt idx="3">
                  <c:v>INGLESE</c:v>
                </c:pt>
                <c:pt idx="4">
                  <c:v>GEOSTORIA</c:v>
                </c:pt>
                <c:pt idx="5">
                  <c:v>LATINO</c:v>
                </c:pt>
                <c:pt idx="6">
                  <c:v>ALTRO</c:v>
                </c:pt>
              </c:strCache>
            </c:strRef>
          </c:cat>
          <c:val>
            <c:numRef>
              <c:f>Foglio1!$B$2:$B$8</c:f>
              <c:numCache>
                <c:formatCode>General</c:formatCode>
                <c:ptCount val="7"/>
                <c:pt idx="0">
                  <c:v>1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5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5F4-4E0B-8C4F-8797E5AF435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12315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ABFD45-0E0A-4C87-9DC9-D57BF7DD8FDD}" type="datetimeFigureOut">
              <a:rPr lang="it-IT" smtClean="0"/>
              <a:t>12/04/2019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4EF3FF-F8E2-44A2-B017-97216AF4A84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77319"/>
            <a:ext cx="1219199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800" b="1" i="0" u="none" strike="noStrike" cap="none" spc="200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NON PERDIAMOLI DI VISTA</a:t>
            </a:r>
            <a:endParaRPr kumimoji="0" lang="it-IT" altLang="it-IT" sz="4800" b="0" i="0" u="none" strike="noStrike" cap="none" spc="200" normalizeH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4800" b="0" i="0" u="none" strike="noStrike" cap="none" spc="200" normalizeH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1025" name="Immagin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126" y="1010403"/>
            <a:ext cx="207645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5512492"/>
            <a:ext cx="12192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none" strike="noStrike" cap="none" spc="300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I.C. STATALE “ILARIA ALPI”</a:t>
            </a:r>
            <a:endParaRPr kumimoji="0" lang="it-IT" altLang="it-IT" sz="2400" b="0" i="0" u="none" strike="noStrike" cap="none" spc="300" normalizeH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1" i="0" u="none" strike="noStrike" cap="none" spc="300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MONTESARCHIO</a:t>
            </a:r>
            <a:endParaRPr kumimoji="0" lang="it-IT" altLang="it-IT" sz="2400" b="0" i="0" u="none" strike="noStrike" cap="none" spc="300" normalizeH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spc="300" normalizeH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3592647"/>
            <a:ext cx="121919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spc="300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MONITORAGGIO ESITI</a:t>
            </a:r>
            <a:endParaRPr kumimoji="0" lang="it-IT" altLang="it-IT" sz="2400" b="0" i="0" u="none" strike="noStrike" cap="none" spc="300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spc="300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NELLA SCUOLA </a:t>
            </a:r>
            <a:r>
              <a:rPr lang="it-IT" altLang="it-IT" sz="2400" b="1" spc="300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SECONDARIA DI II GRADO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altLang="it-IT" sz="2400" b="0" i="0" u="none" strike="noStrike" cap="none" spc="300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spc="300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BIENNIO 2017-2018/ 2018-2019</a:t>
            </a:r>
            <a:endParaRPr kumimoji="0" lang="it-IT" altLang="it-IT" sz="2400" b="0" i="0" u="none" strike="noStrike" cap="none" spc="300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59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946058626"/>
              </p:ext>
            </p:extLst>
          </p:nvPr>
        </p:nvGraphicFramePr>
        <p:xfrm>
          <a:off x="1081825" y="850006"/>
          <a:ext cx="10290220" cy="5470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86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838200" y="33936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b="1" smtClean="0"/>
              <a:t>MATERIE - GIUDIZIO SOSPESO </a:t>
            </a:r>
            <a:endParaRPr lang="it-IT" sz="2800" b="1" dirty="0"/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271483"/>
              </p:ext>
            </p:extLst>
          </p:nvPr>
        </p:nvGraphicFramePr>
        <p:xfrm>
          <a:off x="838200" y="1287887"/>
          <a:ext cx="10515600" cy="5357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242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934079045"/>
              </p:ext>
            </p:extLst>
          </p:nvPr>
        </p:nvGraphicFramePr>
        <p:xfrm>
          <a:off x="2276698" y="577998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747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951016"/>
              </p:ext>
            </p:extLst>
          </p:nvPr>
        </p:nvGraphicFramePr>
        <p:xfrm>
          <a:off x="1184854" y="1970469"/>
          <a:ext cx="9684915" cy="36318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3740">
                  <a:extLst>
                    <a:ext uri="{9D8B030D-6E8A-4147-A177-3AD203B41FA5}">
                      <a16:colId xmlns:a16="http://schemas.microsoft.com/office/drawing/2014/main" val="2826531210"/>
                    </a:ext>
                  </a:extLst>
                </a:gridCol>
                <a:gridCol w="1613740">
                  <a:extLst>
                    <a:ext uri="{9D8B030D-6E8A-4147-A177-3AD203B41FA5}">
                      <a16:colId xmlns:a16="http://schemas.microsoft.com/office/drawing/2014/main" val="2946688714"/>
                    </a:ext>
                  </a:extLst>
                </a:gridCol>
                <a:gridCol w="1614565">
                  <a:extLst>
                    <a:ext uri="{9D8B030D-6E8A-4147-A177-3AD203B41FA5}">
                      <a16:colId xmlns:a16="http://schemas.microsoft.com/office/drawing/2014/main" val="972220557"/>
                    </a:ext>
                  </a:extLst>
                </a:gridCol>
                <a:gridCol w="1614565">
                  <a:extLst>
                    <a:ext uri="{9D8B030D-6E8A-4147-A177-3AD203B41FA5}">
                      <a16:colId xmlns:a16="http://schemas.microsoft.com/office/drawing/2014/main" val="2708696749"/>
                    </a:ext>
                  </a:extLst>
                </a:gridCol>
                <a:gridCol w="1614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55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ANNO SCOLASTICO</a:t>
                      </a:r>
                      <a:endParaRPr lang="it-IT" sz="18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SENZA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CON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AMMESSI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TRASFERITI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FREQUENTANTI</a:t>
                      </a:r>
                      <a:endParaRPr lang="it-IT" sz="1600" b="1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549208"/>
                  </a:ext>
                </a:extLst>
              </a:tr>
              <a:tr h="1052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2017-2018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56%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203"/>
                  </a:ext>
                </a:extLst>
              </a:tr>
              <a:tr h="924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2018-2019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800" b="1" dirty="0" smtClean="0"/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556495"/>
                  </a:ext>
                </a:extLst>
              </a:tr>
            </a:tbl>
          </a:graphicData>
        </a:graphic>
      </p:graphicFrame>
      <p:sp>
        <p:nvSpPr>
          <p:cNvPr id="3" name="Rettangolo 2"/>
          <p:cNvSpPr/>
          <p:nvPr/>
        </p:nvSpPr>
        <p:spPr>
          <a:xfrm>
            <a:off x="1700010" y="455955"/>
            <a:ext cx="78561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ANDAMENTO DEGLI </a:t>
            </a:r>
            <a:r>
              <a:rPr lang="it-IT" sz="2000" b="1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ESITI </a:t>
            </a:r>
            <a:endParaRPr lang="it-IT" sz="2000" b="1" dirty="0" smtClean="0">
              <a:solidFill>
                <a:srgbClr val="008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BIENNIO 2017-2019</a:t>
            </a:r>
          </a:p>
        </p:txBody>
      </p:sp>
    </p:spTree>
    <p:extLst>
      <p:ext uri="{BB962C8B-B14F-4D97-AF65-F5344CB8AC3E}">
        <p14:creationId xmlns:p14="http://schemas.microsoft.com/office/powerpoint/2010/main" val="17026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110069"/>
            <a:ext cx="1219200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it-IT" sz="3600" b="1" dirty="0">
                <a:solidFill>
                  <a:srgbClr val="CC33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SCUOLE SECONDARIE DI SECONDO GRADO CHE HANNO CONTRIBUITO ALLA RILEVAZIONE</a:t>
            </a:r>
            <a:endParaRPr lang="it-IT" sz="3200" dirty="0">
              <a:solidFill>
                <a:srgbClr val="CC33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33047" y="1565724"/>
            <a:ext cx="4726744" cy="5060159"/>
          </a:xfrm>
          <a:prstGeom prst="rect">
            <a:avLst/>
          </a:prstGeom>
          <a:solidFill>
            <a:srgbClr val="00A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endParaRPr lang="it-IT" sz="20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I.S. “E. FERMI”- MONTESARCHIO</a:t>
            </a:r>
            <a:endParaRPr lang="it-IT" sz="20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I.S. “A.MORO”- MONTESARCHIO</a:t>
            </a:r>
            <a:endParaRPr lang="it-IT" sz="20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ISTITUTO MAGISTRALE  “ G. GUACCI”- BENEVENTO</a:t>
            </a:r>
            <a:endParaRPr lang="it-IT" sz="20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IPSAR “LE STREGHE”- BENEVENTO</a:t>
            </a:r>
            <a:endParaRPr lang="it-IT" sz="20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IIS “VIRGILIO”- SEDI DI BENEVENTO E SAN GIORGIO DEL SANNIO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I.S. «LOMBARDI» - AIROLA</a:t>
            </a:r>
          </a:p>
        </p:txBody>
      </p:sp>
      <p:sp>
        <p:nvSpPr>
          <p:cNvPr id="9" name="Rettangolo 8"/>
          <p:cNvSpPr/>
          <p:nvPr/>
        </p:nvSpPr>
        <p:spPr>
          <a:xfrm>
            <a:off x="6619741" y="1565724"/>
            <a:ext cx="4986105" cy="5060159"/>
          </a:xfrm>
          <a:prstGeom prst="rect">
            <a:avLst/>
          </a:prstGeom>
          <a:solidFill>
            <a:srgbClr val="00A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 “ PALMIERI - BENEVENTO</a:t>
            </a:r>
            <a:endParaRPr lang="it-IT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ITI “LUCARELLI” - BENEVENTO</a:t>
            </a:r>
            <a:endParaRPr lang="it-IT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LICEO CLASSICO “P. GIANNONE” BN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LICEO SCIENTIFICO «RUMMO» BN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 GEOMETRI “DE SANCTIS - D’ AGOSTINO” - AVELLINO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IIS «GALILEI» BN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it-IT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 «ALBERTI» BN</a:t>
            </a:r>
            <a:endParaRPr lang="it-IT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626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483283041"/>
              </p:ext>
            </p:extLst>
          </p:nvPr>
        </p:nvGraphicFramePr>
        <p:xfrm>
          <a:off x="4481849" y="1481070"/>
          <a:ext cx="7495504" cy="5297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257576" y="3246931"/>
            <a:ext cx="446897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it-IT" sz="2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PERCORSO LICEALE  65%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it-IT" sz="2000" b="1" dirty="0" smtClean="0">
              <a:solidFill>
                <a:srgbClr val="0070C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it-IT" sz="2000" b="1" dirty="0" smtClean="0">
                <a:solidFill>
                  <a:srgbClr val="FF33CC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PERCORSO PROFESSIONALE 18%</a:t>
            </a:r>
            <a:r>
              <a:rPr lang="it-IT" sz="20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it-IT" sz="2000" b="1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it-IT" sz="2000" b="1" dirty="0" smtClean="0">
                <a:solidFill>
                  <a:srgbClr val="009E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PERCORSO TECNICO 17</a:t>
            </a:r>
            <a:r>
              <a:rPr lang="it-IT" sz="2000" b="1" dirty="0" smtClean="0">
                <a:solidFill>
                  <a:srgbClr val="009E0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%.</a:t>
            </a:r>
            <a:endParaRPr lang="it-IT" sz="2000" dirty="0">
              <a:solidFill>
                <a:srgbClr val="009E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0" y="240816"/>
            <a:ext cx="12192000" cy="827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it-IT" sz="3600" b="1" spc="300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 SCELTE DEGLI ALUNNI</a:t>
            </a:r>
            <a:endParaRPr lang="it-IT" sz="3200" spc="300" dirty="0" smtClean="0">
              <a:solidFill>
                <a:srgbClr val="008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94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969921576"/>
              </p:ext>
            </p:extLst>
          </p:nvPr>
        </p:nvGraphicFramePr>
        <p:xfrm>
          <a:off x="669701" y="180304"/>
          <a:ext cx="10895527" cy="6413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132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64201"/>
              </p:ext>
            </p:extLst>
          </p:nvPr>
        </p:nvGraphicFramePr>
        <p:xfrm>
          <a:off x="1184854" y="2691686"/>
          <a:ext cx="9684915" cy="2456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6389">
                  <a:extLst>
                    <a:ext uri="{9D8B030D-6E8A-4147-A177-3AD203B41FA5}">
                      <a16:colId xmlns:a16="http://schemas.microsoft.com/office/drawing/2014/main" val="2826531210"/>
                    </a:ext>
                  </a:extLst>
                </a:gridCol>
                <a:gridCol w="1936389">
                  <a:extLst>
                    <a:ext uri="{9D8B030D-6E8A-4147-A177-3AD203B41FA5}">
                      <a16:colId xmlns:a16="http://schemas.microsoft.com/office/drawing/2014/main" val="2946688714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972220557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2708696749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43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SENZA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CON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AMMESSI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TRASFERITI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FREQUENTANTI</a:t>
                      </a:r>
                      <a:endParaRPr lang="it-IT" sz="1600" b="1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549208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50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203"/>
                  </a:ext>
                </a:extLst>
              </a:tr>
              <a:tr h="567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56%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556495"/>
                  </a:ext>
                </a:extLst>
              </a:tr>
            </a:tbl>
          </a:graphicData>
        </a:graphic>
      </p:graphicFrame>
      <p:sp>
        <p:nvSpPr>
          <p:cNvPr id="3" name="Rettangolo 2"/>
          <p:cNvSpPr/>
          <p:nvPr/>
        </p:nvSpPr>
        <p:spPr>
          <a:xfrm>
            <a:off x="1700010" y="455955"/>
            <a:ext cx="78561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000" b="1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GLI ALUNNI NELLE SCUOLE SECONDARIE DI II </a:t>
            </a: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GRADO</a:t>
            </a:r>
            <a:endParaRPr lang="it-IT" sz="2000" b="1" dirty="0">
              <a:solidFill>
                <a:srgbClr val="008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it-IT" sz="2000" b="1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MONITORAGGIO DEGLI ESITI AL PRIMO </a:t>
            </a: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ANNO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A.S. 2017-2018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ALUNNI MONITORATI   90</a:t>
            </a:r>
          </a:p>
        </p:txBody>
      </p:sp>
    </p:spTree>
    <p:extLst>
      <p:ext uri="{BB962C8B-B14F-4D97-AF65-F5344CB8AC3E}">
        <p14:creationId xmlns:p14="http://schemas.microsoft.com/office/powerpoint/2010/main" val="16767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074107939"/>
              </p:ext>
            </p:extLst>
          </p:nvPr>
        </p:nvGraphicFramePr>
        <p:xfrm>
          <a:off x="1081825" y="850006"/>
          <a:ext cx="10290220" cy="5470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384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838200" y="339368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b="1" smtClean="0"/>
              <a:t>MATERIE - GIUDIZIO SOSPESO </a:t>
            </a:r>
            <a:endParaRPr lang="it-IT" sz="2800" b="1" dirty="0"/>
          </a:p>
        </p:txBody>
      </p:sp>
      <p:graphicFrame>
        <p:nvGraphicFramePr>
          <p:cNvPr id="3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636965"/>
              </p:ext>
            </p:extLst>
          </p:nvPr>
        </p:nvGraphicFramePr>
        <p:xfrm>
          <a:off x="838200" y="1287887"/>
          <a:ext cx="10515600" cy="5357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444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84851339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774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602387"/>
              </p:ext>
            </p:extLst>
          </p:nvPr>
        </p:nvGraphicFramePr>
        <p:xfrm>
          <a:off x="1184854" y="2691686"/>
          <a:ext cx="9684915" cy="2456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6389">
                  <a:extLst>
                    <a:ext uri="{9D8B030D-6E8A-4147-A177-3AD203B41FA5}">
                      <a16:colId xmlns:a16="http://schemas.microsoft.com/office/drawing/2014/main" val="2826531210"/>
                    </a:ext>
                  </a:extLst>
                </a:gridCol>
                <a:gridCol w="1936389">
                  <a:extLst>
                    <a:ext uri="{9D8B030D-6E8A-4147-A177-3AD203B41FA5}">
                      <a16:colId xmlns:a16="http://schemas.microsoft.com/office/drawing/2014/main" val="2946688714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972220557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2708696749"/>
                    </a:ext>
                  </a:extLst>
                </a:gridCol>
                <a:gridCol w="1937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43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SENZA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AMMESSI CON DEBITO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AMMESSI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TRASFERITI</a:t>
                      </a:r>
                      <a:endParaRPr lang="it-IT" sz="1600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solidFill>
                            <a:schemeClr val="bg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NON FREQUENTANTI</a:t>
                      </a:r>
                      <a:endParaRPr lang="it-IT" sz="1600" b="1" dirty="0">
                        <a:solidFill>
                          <a:schemeClr val="bg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549208"/>
                  </a:ext>
                </a:extLst>
              </a:tr>
              <a:tr h="6455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59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18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/</a:t>
                      </a:r>
                      <a:endParaRPr lang="it-IT" sz="2800" b="1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1203"/>
                  </a:ext>
                </a:extLst>
              </a:tr>
              <a:tr h="567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59%</a:t>
                      </a:r>
                      <a:endParaRPr lang="it-IT" sz="28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18%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800" b="1" dirty="0" smtClean="0"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/</a:t>
                      </a:r>
                      <a:endParaRPr lang="it-IT" sz="2800" b="1" dirty="0"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556495"/>
                  </a:ext>
                </a:extLst>
              </a:tr>
            </a:tbl>
          </a:graphicData>
        </a:graphic>
      </p:graphicFrame>
      <p:sp>
        <p:nvSpPr>
          <p:cNvPr id="3" name="Rettangolo 2"/>
          <p:cNvSpPr/>
          <p:nvPr/>
        </p:nvSpPr>
        <p:spPr>
          <a:xfrm>
            <a:off x="1700010" y="455955"/>
            <a:ext cx="78561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000" b="1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GLI ALUNNI NELLE SCUOLE SECONDARIE DI II </a:t>
            </a: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GRADO</a:t>
            </a:r>
            <a:endParaRPr lang="it-IT" sz="2000" b="1" dirty="0">
              <a:solidFill>
                <a:srgbClr val="008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it-IT" sz="2000" b="1" dirty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MONITORAGGIO DEGLI ESITI AL </a:t>
            </a:r>
            <a:r>
              <a:rPr lang="it-IT" sz="2000" b="1" dirty="0" smtClean="0">
                <a:solidFill>
                  <a:srgbClr val="008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SECONDO ANNO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A.S. 2017-2018</a:t>
            </a:r>
          </a:p>
          <a:p>
            <a:pPr algn="ctr">
              <a:lnSpc>
                <a:spcPct val="150000"/>
              </a:lnSpc>
            </a:pPr>
            <a:r>
              <a:rPr lang="it-IT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ALUNNI MONITORATI   100</a:t>
            </a:r>
          </a:p>
        </p:txBody>
      </p:sp>
    </p:spTree>
    <p:extLst>
      <p:ext uri="{BB962C8B-B14F-4D97-AF65-F5344CB8AC3E}">
        <p14:creationId xmlns:p14="http://schemas.microsoft.com/office/powerpoint/2010/main" val="310770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879</TotalTime>
  <Words>290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 Unicode MS</vt:lpstr>
      <vt:lpstr>Arial</vt:lpstr>
      <vt:lpstr>Lucida Sans Unicode</vt:lpstr>
      <vt:lpstr>Verdana</vt:lpstr>
      <vt:lpstr>Wingdings 2</vt:lpstr>
      <vt:lpstr>Wingdings 3</vt:lpstr>
      <vt:lpstr>Viale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BASTARDS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Asus</dc:creator>
  <cp:lastModifiedBy>Pc 29</cp:lastModifiedBy>
  <cp:revision>98</cp:revision>
  <cp:lastPrinted>2019-04-12T10:35:13Z</cp:lastPrinted>
  <dcterms:created xsi:type="dcterms:W3CDTF">2017-06-26T15:15:12Z</dcterms:created>
  <dcterms:modified xsi:type="dcterms:W3CDTF">2019-04-12T10:41:18Z</dcterms:modified>
</cp:coreProperties>
</file>